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312" r:id="rId2"/>
    <p:sldId id="258" r:id="rId3"/>
    <p:sldId id="297" r:id="rId4"/>
    <p:sldId id="281" r:id="rId5"/>
    <p:sldId id="282" r:id="rId6"/>
    <p:sldId id="285" r:id="rId7"/>
    <p:sldId id="286" r:id="rId8"/>
    <p:sldId id="260" r:id="rId9"/>
    <p:sldId id="305" r:id="rId10"/>
    <p:sldId id="302" r:id="rId11"/>
    <p:sldId id="303" r:id="rId12"/>
    <p:sldId id="294" r:id="rId13"/>
    <p:sldId id="289" r:id="rId14"/>
    <p:sldId id="265" r:id="rId15"/>
    <p:sldId id="268" r:id="rId16"/>
    <p:sldId id="269" r:id="rId17"/>
    <p:sldId id="292" r:id="rId18"/>
    <p:sldId id="270" r:id="rId19"/>
    <p:sldId id="271" r:id="rId20"/>
    <p:sldId id="277" r:id="rId21"/>
    <p:sldId id="304" r:id="rId22"/>
    <p:sldId id="288" r:id="rId23"/>
    <p:sldId id="293" r:id="rId24"/>
    <p:sldId id="272" r:id="rId25"/>
    <p:sldId id="273" r:id="rId26"/>
    <p:sldId id="275" r:id="rId27"/>
    <p:sldId id="280" r:id="rId28"/>
    <p:sldId id="279" r:id="rId29"/>
    <p:sldId id="307" r:id="rId30"/>
    <p:sldId id="261" r:id="rId31"/>
    <p:sldId id="301" r:id="rId32"/>
    <p:sldId id="287" r:id="rId33"/>
    <p:sldId id="308" r:id="rId34"/>
    <p:sldId id="309" r:id="rId35"/>
    <p:sldId id="296" r:id="rId36"/>
    <p:sldId id="278" r:id="rId37"/>
  </p:sldIdLst>
  <p:sldSz cx="12192000" cy="6858000"/>
  <p:notesSz cx="6858000" cy="9144000"/>
  <p:embeddedFontLst>
    <p:embeddedFont>
      <p:font typeface="a고딕14" panose="02020600000000000000" pitchFamily="18" charset="-127"/>
      <p:regular r:id="rId39"/>
    </p:embeddedFont>
    <p:embeddedFont>
      <p:font typeface="a고딕18" panose="02020600000000000000" pitchFamily="18" charset="-127"/>
      <p:regular r:id="rId40"/>
    </p:embeddedFont>
    <p:embeddedFont>
      <p:font typeface="a고딕19" panose="02020600000000000000" pitchFamily="18" charset="-127"/>
      <p:regular r:id="rId41"/>
    </p:embeddedFont>
    <p:embeddedFont>
      <p:font typeface="a별이빛나는밤M" panose="02020600000000000000" pitchFamily="18" charset="-127"/>
      <p:regular r:id="rId42"/>
    </p:embeddedFont>
    <p:embeddedFont>
      <p:font typeface="a옛날사진관5" panose="02020600000000000000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a고딕13" panose="02020600000000000000" pitchFamily="18" charset="-127"/>
      <p:regular r:id="rId46"/>
    </p:embeddedFont>
    <p:embeddedFont>
      <p:font typeface="a고딕15" panose="02020600000000000000" pitchFamily="18" charset="-127"/>
      <p:regular r:id="rId47"/>
    </p:embeddedFont>
    <p:embeddedFont>
      <p:font typeface="a고딕16" panose="02020600000000000000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49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3aa7a5de55d539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C6B9"/>
    <a:srgbClr val="F2F2F2"/>
    <a:srgbClr val="E1DAD1"/>
    <a:srgbClr val="9E856A"/>
    <a:srgbClr val="8B745B"/>
    <a:srgbClr val="BEAE9C"/>
    <a:srgbClr val="68FF45"/>
    <a:srgbClr val="FF8400"/>
    <a:srgbClr val="EEEBE6"/>
    <a:srgbClr val="88A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9" autoAdjust="0"/>
    <p:restoredTop sz="81978" autoAdjust="0"/>
  </p:normalViewPr>
  <p:slideViewPr>
    <p:cSldViewPr snapToGrid="0" showGuides="1">
      <p:cViewPr varScale="1">
        <p:scale>
          <a:sx n="95" d="100"/>
          <a:sy n="95" d="100"/>
        </p:scale>
        <p:origin x="1411" y="77"/>
      </p:cViewPr>
      <p:guideLst>
        <p:guide pos="154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158A9-65AF-4067-8DC9-AFD3CBF3FAC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62F94-940C-4BAC-AA0D-10309A8CD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7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 본격적으로 발표 시작하도록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사람들의 소셜 살롱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황수민입니다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70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독서활동을 기록하는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리더스의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일률적이고 책 제목도 알기 어려운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사용성이 좋지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06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뿐만 아니라 두 서비스 모두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언텍트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시대와는 맞지 않는 오프라인 중심 독서모임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진행하며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참여비와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기업들이 만든 독서모임에만 참여할 수 있는 수동적인 독서모임 방식이라는 단점이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단점을 보완한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75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 서비스와는 다른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기능을 통해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가치를 사용자에게 전달합니다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편리성을 위한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사람들의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연결을 위한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이 모든 것들의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정리를 위한 서재가 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81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편리성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 혹시 영화를 볼 때 뭘 보고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고르시나요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 보고 보통 고르죠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하다못해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정기 구독을 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넷플릭스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때도 여러가지 리뷰를 비교해보고 고르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시지 않나요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왜 책은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비교없이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두개 정도의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리뷰만 보고 고를까요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다양한 리뷰를 한곳에서 볼 수 있는 곳이 없기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리뷰들을 한눈에 모아 보고 이를 통해 다른 사람들과 소통할 수 있는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96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피드에서는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유저들이 올린 책 리뷰를 인기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팔로잉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 장르 별 카테고리로 한 눈에 모아볼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10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게시물은 유저가 작성한 책 리뷰를 개인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독서기록을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넘어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사람들과 공유하는 하나의 컨텐츠로 만들어줍니다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402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뿐만 아니라 본인이 읽고 싶은 책을 찾고 이에 대한 줄거리 및 상세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유저들의 리뷰까지 한 눈에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757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사람들 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혹시 책을 읽은 후 느낀 감동 혹은 재미를 다른 사람들과 공유하고 싶은 적 없었나요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분들을 위해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온라인 책모임을 매칭하여 사용자들이 같은 책을 읽고 함께 이야기를 나눌 수 있는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761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가입해 클럽 멤버들과 정기적인 독서모임을 가질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진행되는 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책모임은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23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불립니다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이벤트에서는 선정된 책과 참여하는 멤버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질문지를 볼 수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4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98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나아가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언텍트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시대에 맞춰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웹엑스를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이용한 온라인 독서모임까지 진행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71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 흐름도입니다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클럽장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가입 신청을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클럽장과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사용자는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알람을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빠르게 가입 신청과 승인 여부를 알 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클럽장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이벤트를 생성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독서모임을 진행할 수 있고 만일 온라인 이벤트인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웹엑스를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독서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77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가볍고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누구나 참여할 수 있는 책모임을 진행하고 싶다면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나온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보다는 일회성 책모임 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원데이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누구나 생성하고 참여하실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720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마지막이자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나온 모든 기능들을 한 눈에 보기 쉽게 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본인의 독서 리뷰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 등을 쉽게 관리 할 수 있도록 나만의 서재를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06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서재에서는 유저가 작성한 책 리뷰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75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가입한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참여한 이벤트를 모아볼 수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00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유저의 독서 활동을 한 눈에 볼 수 있는 캘린더와 통계까지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76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이러한 모든 기능들은 검색을 통해 쉽게 찾아볼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25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지금부터 저희 시연 영상 보여드리도록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보셨나요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45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VueJS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엔드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스프링부트를 이용해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https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 인증된 사이트를 구축하였습니다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63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 혹시 다이어트 하시는 분들 계신가요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많은 분들의 평생 관심사 중 하나이실 텐데요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다이어트와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주제인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독서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사이에는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공통점이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0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저희가 사용한 기술 스택입니다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9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보여드린 기능 이외에도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검증된 사용자만이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 할 수 있도록 사용자 권한 기능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강화와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참여 건수에 따른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우수 회원 랭킹 시스템 등을 추가할 예정입니다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투표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공동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문서작성 등 온라인 독서 모임에 최적화된 새로운 기능들로 화상 회의를 새롭게 구현하고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지속적으로 새로운 책 데이터를 업데이트 할 예정입니다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453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팀원 소개입니다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팀장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황수민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꼼꼼한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신채린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일러스트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임효진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박선환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정다훈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각각의 능력과 개성이 달랐던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만든이들이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46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이 숫자가 무엇을 의미할까요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맞습니다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분들이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예상하셨듯이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48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수와 지라 이슈 개수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 숫자들만으로 노력의 정도를 평가할 수는 없겠지만 저희 팀이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번이 넘는 의견 교환과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넘는 세부 기능들을 구현했다는 정량적인 지표는 될 수 있을 것이라 생각하여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장표를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마련해 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56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코로나의 확산으로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갑갑하게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있어야 하는 지금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오히려 조금은 긍정적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마음으로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미뤄두었던 책을 읽어보면 어떨까요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당신의 독서 활동을 응원합니다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책읽는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사람들의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소셜살롱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코북이었습니다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611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297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한다고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 하지 않는 것</a:t>
            </a: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언행불일치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3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읽으려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읽지 않는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언행불일치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다들 한번쯤 경험해보지 않으셨나요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6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생각을 반영하듯 한국의 연평균 독서량은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넘게 지속적으로 감소하고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여전히 독서량이 적은 국가입니다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6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역설적이게도 독서 모임 관련 통계는 이렇게 수직 상승하고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왜일까요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사람들은 지적인 대화를 통해 다른 사람들과 교류하고 싶어하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욕구가 있기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팀은 이러한 부분에 착안하여 독서를 안 좋아하는 사람은 좋아하도록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좋아하는 사람은 더 좋아질 수 있도록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250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사람들의 소셜 살롱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기획하였습니다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기존에도 독서인들을 위한 다양한 커뮤니티 서비스가 존재합니다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87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대표적으로는 개인의 독서 활동을 기록하는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리더스와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독서모임을 주최하고 운영하는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트레바리가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1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3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5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6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41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53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31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1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2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1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34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5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61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1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8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13.png"/><Relationship Id="rId4" Type="http://schemas.openxmlformats.org/officeDocument/2006/relationships/image" Target="../media/image7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2009" y="2440667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책 읽는 사람들의 소셜 살롱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5" name="직사각형 4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1974" y="5429553"/>
            <a:ext cx="571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#</a:t>
            </a:r>
            <a:r>
              <a:rPr lang="ko-KR" altLang="en-US" sz="2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만든이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101</a:t>
            </a:r>
          </a:p>
          <a:p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</a:p>
          <a:p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황수민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발표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박선환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신채린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임효진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정다훈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39" y="3430981"/>
            <a:ext cx="2903412" cy="97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4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0353ED-2857-40FE-9075-4292A7CD67D4}"/>
              </a:ext>
            </a:extLst>
          </p:cNvPr>
          <p:cNvSpPr/>
          <p:nvPr/>
        </p:nvSpPr>
        <p:spPr>
          <a:xfrm>
            <a:off x="302405" y="1231423"/>
            <a:ext cx="11587189" cy="5178056"/>
          </a:xfrm>
          <a:prstGeom prst="roundRect">
            <a:avLst>
              <a:gd name="adj" fmla="val 3320"/>
            </a:avLst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34441" y="344924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경쟁사 분석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9" b="22807"/>
          <a:stretch/>
        </p:blipFill>
        <p:spPr>
          <a:xfrm>
            <a:off x="476651" y="1870796"/>
            <a:ext cx="2493204" cy="386741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6" b="22918"/>
          <a:stretch/>
        </p:blipFill>
        <p:spPr>
          <a:xfrm>
            <a:off x="3085389" y="1870796"/>
            <a:ext cx="2534900" cy="386741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" b="22924"/>
          <a:stretch/>
        </p:blipFill>
        <p:spPr>
          <a:xfrm>
            <a:off x="5736641" y="1886747"/>
            <a:ext cx="2517742" cy="386740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900680C-143A-437B-B1A2-B9ECB9F3BAD2}"/>
              </a:ext>
            </a:extLst>
          </p:cNvPr>
          <p:cNvSpPr/>
          <p:nvPr/>
        </p:nvSpPr>
        <p:spPr>
          <a:xfrm rot="5400000">
            <a:off x="8266436" y="3566655"/>
            <a:ext cx="628578" cy="353268"/>
          </a:xfrm>
          <a:prstGeom prst="triangle">
            <a:avLst>
              <a:gd name="adj" fmla="val 53383"/>
            </a:avLst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61FFC2-47ED-45C4-A18D-E187E0CF40A9}"/>
              </a:ext>
            </a:extLst>
          </p:cNvPr>
          <p:cNvSpPr/>
          <p:nvPr/>
        </p:nvSpPr>
        <p:spPr>
          <a:xfrm>
            <a:off x="8679396" y="3220286"/>
            <a:ext cx="3267965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일률적</a:t>
            </a:r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이고 </a:t>
            </a:r>
            <a:endParaRPr lang="en-US" altLang="ko-KR" sz="24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직관적</a:t>
            </a:r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이지 못한 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디자인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50" y="291063"/>
            <a:ext cx="1532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421B4F-01DD-4F5D-A466-38CB6B1B5D32}"/>
              </a:ext>
            </a:extLst>
          </p:cNvPr>
          <p:cNvSpPr/>
          <p:nvPr/>
        </p:nvSpPr>
        <p:spPr>
          <a:xfrm>
            <a:off x="476651" y="1315997"/>
            <a:ext cx="1457324" cy="393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 err="1">
                <a:solidFill>
                  <a:srgbClr val="68FF45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리더스</a:t>
            </a:r>
            <a:endParaRPr lang="ko-KR" altLang="en-US" sz="2200" dirty="0">
              <a:solidFill>
                <a:srgbClr val="68FF45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0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34B0CEC-395E-4610-947E-5F365E8752D9}"/>
              </a:ext>
            </a:extLst>
          </p:cNvPr>
          <p:cNvSpPr/>
          <p:nvPr/>
        </p:nvSpPr>
        <p:spPr>
          <a:xfrm>
            <a:off x="291772" y="1265359"/>
            <a:ext cx="11587189" cy="5178056"/>
          </a:xfrm>
          <a:prstGeom prst="roundRect">
            <a:avLst>
              <a:gd name="adj" fmla="val 3320"/>
            </a:avLst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34441" y="344924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경쟁사 분석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26" name="Picture 2" descr="트레바리 - 읽고, 쓰고, 대화하고, 친해져요">
            <a:extLst>
              <a:ext uri="{FF2B5EF4-FFF2-40B4-BE49-F238E27FC236}">
                <a16:creationId xmlns:a16="http://schemas.microsoft.com/office/drawing/2014/main" id="{4BB6D6E7-2799-4E41-8FAD-DA32A5F64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4" y="1843818"/>
            <a:ext cx="3323340" cy="173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E1DB0E8-8711-4169-8BA3-D43383C2F7C8}"/>
              </a:ext>
            </a:extLst>
          </p:cNvPr>
          <p:cNvGrpSpPr/>
          <p:nvPr/>
        </p:nvGrpSpPr>
        <p:grpSpPr>
          <a:xfrm>
            <a:off x="4143594" y="2265915"/>
            <a:ext cx="2729023" cy="825099"/>
            <a:chOff x="4299097" y="2064720"/>
            <a:chExt cx="2729023" cy="825099"/>
          </a:xfrm>
        </p:grpSpPr>
        <p:sp>
          <p:nvSpPr>
            <p:cNvPr id="7" name="직사각형 6"/>
            <p:cNvSpPr/>
            <p:nvPr/>
          </p:nvSpPr>
          <p:spPr>
            <a:xfrm>
              <a:off x="5530676" y="2064720"/>
              <a:ext cx="1130396" cy="393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900" dirty="0">
                  <a:solidFill>
                    <a:schemeClr val="tx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이용금액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4E3B73-0CE0-45ED-AC0A-5E6FC57F5116}"/>
                </a:ext>
              </a:extLst>
            </p:cNvPr>
            <p:cNvSpPr txBox="1"/>
            <p:nvPr/>
          </p:nvSpPr>
          <p:spPr>
            <a:xfrm>
              <a:off x="4299097" y="2520487"/>
              <a:ext cx="2729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b="0" i="0" dirty="0">
                  <a:solidFill>
                    <a:srgbClr val="222222"/>
                  </a:solidFill>
                  <a:effectLst/>
                  <a:latin typeface="a고딕13" panose="02020600000000000000" pitchFamily="18" charset="-127"/>
                  <a:ea typeface="a고딕13" panose="02020600000000000000" pitchFamily="18" charset="-127"/>
                </a:rPr>
                <a:t>₩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40,000~70,000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원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/ 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월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.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1028" name="Picture 4" descr="리더스">
            <a:extLst>
              <a:ext uri="{FF2B5EF4-FFF2-40B4-BE49-F238E27FC236}">
                <a16:creationId xmlns:a16="http://schemas.microsoft.com/office/drawing/2014/main" id="{ACDF73DE-2BD1-4378-B2DE-62F539CB4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63" y="4131996"/>
            <a:ext cx="3304884" cy="173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420D9E-7D2C-4692-BD96-7A9CCC3ADBD2}"/>
              </a:ext>
            </a:extLst>
          </p:cNvPr>
          <p:cNvGrpSpPr/>
          <p:nvPr/>
        </p:nvGrpSpPr>
        <p:grpSpPr>
          <a:xfrm>
            <a:off x="4127572" y="4551617"/>
            <a:ext cx="2484326" cy="876845"/>
            <a:chOff x="4553245" y="4320048"/>
            <a:chExt cx="2484326" cy="8768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22746A-6C19-4198-BB70-29C3B285E732}"/>
                </a:ext>
              </a:extLst>
            </p:cNvPr>
            <p:cNvSpPr/>
            <p:nvPr/>
          </p:nvSpPr>
          <p:spPr>
            <a:xfrm>
              <a:off x="5394825" y="4320048"/>
              <a:ext cx="1130396" cy="393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900" dirty="0">
                  <a:solidFill>
                    <a:schemeClr val="tx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이용금액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516245-AE4E-4B59-A189-7C4339D9C7AF}"/>
                </a:ext>
              </a:extLst>
            </p:cNvPr>
            <p:cNvSpPr txBox="1"/>
            <p:nvPr/>
          </p:nvSpPr>
          <p:spPr>
            <a:xfrm>
              <a:off x="4553245" y="4827561"/>
              <a:ext cx="248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b="0" i="0" dirty="0">
                  <a:solidFill>
                    <a:srgbClr val="222222"/>
                  </a:solidFill>
                  <a:effectLst/>
                  <a:latin typeface="a고딕13" panose="02020600000000000000" pitchFamily="18" charset="-127"/>
                  <a:ea typeface="a고딕13" panose="02020600000000000000" pitchFamily="18" charset="-127"/>
                </a:rPr>
                <a:t>₩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25,000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원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/ 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월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.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60097C3-CFCD-4595-8FAE-2CDC3F267DFF}"/>
              </a:ext>
            </a:extLst>
          </p:cNvPr>
          <p:cNvSpPr txBox="1"/>
          <p:nvPr/>
        </p:nvSpPr>
        <p:spPr>
          <a:xfrm>
            <a:off x="8610664" y="2952533"/>
            <a:ext cx="314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오프라인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중심 독서모임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BF250E-B9BC-403D-9316-10C0E2AF3C2E}"/>
              </a:ext>
            </a:extLst>
          </p:cNvPr>
          <p:cNvSpPr txBox="1"/>
          <p:nvPr/>
        </p:nvSpPr>
        <p:spPr>
          <a:xfrm>
            <a:off x="8610663" y="3610196"/>
            <a:ext cx="361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비싼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참여비</a:t>
            </a:r>
            <a:endParaRPr lang="ko-KR" altLang="en-US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5FFB85-E540-436E-B568-F386AA7C8A45}"/>
              </a:ext>
            </a:extLst>
          </p:cNvPr>
          <p:cNvSpPr txBox="1"/>
          <p:nvPr/>
        </p:nvSpPr>
        <p:spPr>
          <a:xfrm>
            <a:off x="8605390" y="4261107"/>
            <a:ext cx="3615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기업이 운영하는 </a:t>
            </a:r>
            <a:r>
              <a:rPr lang="en-US" altLang="ko-KR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/>
            </a:r>
            <a:br>
              <a:rPr lang="en-US" altLang="ko-KR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lang="ko-KR" altLang="en-US" sz="2400" b="1" dirty="0" smtClean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수동적인</a:t>
            </a:r>
            <a:r>
              <a:rPr lang="ko-KR" altLang="en-US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독서모임 방식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D706A86-0687-4AEA-B05D-74936C5C7D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86" y="3005733"/>
            <a:ext cx="318389" cy="31838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3CDF49B-0C6D-4E81-A12E-038B7D4C77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86" y="3654686"/>
            <a:ext cx="318389" cy="31838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94139B-9B56-4C13-9089-3898D1996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86" y="4303639"/>
            <a:ext cx="318389" cy="318389"/>
          </a:xfrm>
          <a:prstGeom prst="rect">
            <a:avLst/>
          </a:prstGeom>
        </p:spPr>
      </p:pic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A95B946-2AE6-4AB3-96B9-243FA8A7A1E4}"/>
              </a:ext>
            </a:extLst>
          </p:cNvPr>
          <p:cNvSpPr/>
          <p:nvPr/>
        </p:nvSpPr>
        <p:spPr>
          <a:xfrm rot="5400000">
            <a:off x="6847455" y="3651706"/>
            <a:ext cx="628578" cy="353268"/>
          </a:xfrm>
          <a:prstGeom prst="triangle">
            <a:avLst/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51FFF8-E607-4E30-BE0C-17AAEE8E1F15}"/>
              </a:ext>
            </a:extLst>
          </p:cNvPr>
          <p:cNvSpPr/>
          <p:nvPr/>
        </p:nvSpPr>
        <p:spPr>
          <a:xfrm>
            <a:off x="4143594" y="2243927"/>
            <a:ext cx="1457324" cy="393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rgbClr val="FF8400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TREVARI</a:t>
            </a:r>
            <a:endParaRPr lang="ko-KR" altLang="en-US" sz="2200" dirty="0">
              <a:solidFill>
                <a:srgbClr val="FF8400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6421B4F-01DD-4F5D-A466-38CB6B1B5D32}"/>
              </a:ext>
            </a:extLst>
          </p:cNvPr>
          <p:cNvSpPr/>
          <p:nvPr/>
        </p:nvSpPr>
        <p:spPr>
          <a:xfrm>
            <a:off x="4145591" y="4540984"/>
            <a:ext cx="1457324" cy="393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 err="1">
                <a:solidFill>
                  <a:srgbClr val="68FF45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리더스</a:t>
            </a:r>
            <a:endParaRPr lang="ko-KR" altLang="en-US" sz="2200" dirty="0">
              <a:solidFill>
                <a:srgbClr val="68FF45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91850" y="291063"/>
            <a:ext cx="1532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57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532703" y="814316"/>
            <a:ext cx="7164326" cy="4720144"/>
            <a:chOff x="1521556" y="-142448"/>
            <a:chExt cx="9277013" cy="6633922"/>
          </a:xfrm>
        </p:grpSpPr>
        <p:sp>
          <p:nvSpPr>
            <p:cNvPr id="31" name="이등변 삼각형 30"/>
            <p:cNvSpPr/>
            <p:nvPr/>
          </p:nvSpPr>
          <p:spPr>
            <a:xfrm>
              <a:off x="4321102" y="1992509"/>
              <a:ext cx="3677920" cy="3170621"/>
            </a:xfrm>
            <a:prstGeom prst="triangle">
              <a:avLst/>
            </a:prstGeom>
            <a:noFill/>
            <a:ln w="57150">
              <a:solidFill>
                <a:srgbClr val="EEEB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521556" y="-142448"/>
              <a:ext cx="9277013" cy="6633922"/>
              <a:chOff x="522860" y="-1041694"/>
              <a:chExt cx="11245083" cy="800313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2267" y="3146296"/>
                <a:ext cx="3467045" cy="1149535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5162480" y="-1041694"/>
                <a:ext cx="206367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책리뷰피드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324066" y="6113440"/>
                <a:ext cx="135414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북클럽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9612588" y="6113440"/>
                <a:ext cx="135414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내서재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4716039" y="-78820"/>
                <a:ext cx="2956561" cy="14173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22860" y="4771325"/>
                <a:ext cx="2956561" cy="14173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8811382" y="4771326"/>
                <a:ext cx="2956561" cy="141731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  <a:ln>
            <a:solidFill>
              <a:srgbClr val="88A48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603505" y="155033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/>
          <p:cNvSpPr/>
          <p:nvPr/>
        </p:nvSpPr>
        <p:spPr>
          <a:xfrm rot="5400000" flipV="1">
            <a:off x="7402468" y="1641441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876592" y="158818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편리</a:t>
            </a:r>
            <a:endParaRPr lang="ko-KR" altLang="en-US" sz="1600" dirty="0">
              <a:solidFill>
                <a:srgbClr val="9E856A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133345" y="447641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/>
          <p:cNvSpPr/>
          <p:nvPr/>
        </p:nvSpPr>
        <p:spPr>
          <a:xfrm rot="5400000" flipV="1">
            <a:off x="9932308" y="4567521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6432" y="451426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정리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08247" y="447641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/>
          <p:cNvSpPr/>
          <p:nvPr/>
        </p:nvSpPr>
        <p:spPr>
          <a:xfrm rot="5400000" flipH="1">
            <a:off x="2086013" y="4552734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281334" y="451426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3172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96" y="1582407"/>
            <a:ext cx="3329517" cy="3934473"/>
          </a:xfrm>
          <a:prstGeom prst="rect">
            <a:avLst/>
          </a:prstGeom>
        </p:spPr>
      </p:pic>
      <p:sp>
        <p:nvSpPr>
          <p:cNvPr id="17" name="이등변 삼각형 16"/>
          <p:cNvSpPr/>
          <p:nvPr/>
        </p:nvSpPr>
        <p:spPr>
          <a:xfrm rot="5400000">
            <a:off x="3631687" y="3088009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74608" y="378779"/>
            <a:ext cx="8082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어떤 책을 읽어야 할지</a:t>
            </a: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선택에 어려움을 겪고 계신 분들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06051" y="3674095"/>
            <a:ext cx="31902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solidFill>
                  <a:schemeClr val="accent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피드</a:t>
            </a:r>
            <a:r>
              <a:rPr lang="ko-KR" altLang="en-US" sz="3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ko-KR" altLang="en-US" sz="3200" dirty="0">
                <a:latin typeface="a고딕14" panose="02020600000000000000" pitchFamily="18" charset="-127"/>
                <a:ea typeface="a고딕14" panose="02020600000000000000" pitchFamily="18" charset="-127"/>
              </a:rPr>
              <a:t> 살펴보세요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31" y="348299"/>
            <a:ext cx="645295" cy="64529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81000" y="1582406"/>
            <a:ext cx="3382376" cy="3934473"/>
            <a:chOff x="3823605" y="1651000"/>
            <a:chExt cx="3198900" cy="3799840"/>
          </a:xfrm>
        </p:grpSpPr>
        <p:sp>
          <p:nvSpPr>
            <p:cNvPr id="2" name="직사각형 1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02289" y="2255676"/>
              <a:ext cx="12289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편리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73" y="2689609"/>
              <a:ext cx="2081362" cy="2081362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7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48886" y="344924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피드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37323"/>
            <a:ext cx="5432152" cy="308387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80" y="1437323"/>
            <a:ext cx="5432152" cy="308387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65894" y="5615743"/>
            <a:ext cx="707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피드는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리뷰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팔로잉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유저들의 리뷰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관심 장르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리뷰들로 구성됩니다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87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  <a:ln>
            <a:solidFill>
              <a:srgbClr val="88A48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10663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리뷰 상세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70168" y="5483663"/>
            <a:ext cx="6454159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리뷰를 클릭하면 사용자가 작성한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피드의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상세 내용을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태그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좋아요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다른 유저들의 리뷰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댓글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과 함께 확인할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62" y="906987"/>
            <a:ext cx="6900227" cy="427544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</p:spTree>
    <p:extLst>
      <p:ext uri="{BB962C8B-B14F-4D97-AF65-F5344CB8AC3E}">
        <p14:creationId xmlns:p14="http://schemas.microsoft.com/office/powerpoint/2010/main" val="10802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책 상세 내용 조회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79710" y="5615743"/>
            <a:ext cx="825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책에 대한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줄거리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및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상세 정보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그리고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코북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유저들의 리뷰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한 눈에 확인할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63" y="925974"/>
            <a:ext cx="6900227" cy="426139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</p:spTree>
    <p:extLst>
      <p:ext uri="{BB962C8B-B14F-4D97-AF65-F5344CB8AC3E}">
        <p14:creationId xmlns:p14="http://schemas.microsoft.com/office/powerpoint/2010/main" val="24682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36048" y="456129"/>
            <a:ext cx="877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atin typeface="a고딕14" panose="02020600000000000000" pitchFamily="18" charset="-127"/>
                <a:ea typeface="a고딕14" panose="02020600000000000000" pitchFamily="18" charset="-127"/>
              </a:rPr>
              <a:t>읽기에서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끝이 아닌</a:t>
            </a: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공유를 통해 생각을 확장하고 싶은 분들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02278" y="3674094"/>
            <a:ext cx="3671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solidFill>
                  <a:schemeClr val="accent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sz="3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으로</a:t>
            </a:r>
            <a:r>
              <a:rPr lang="ko-KR" altLang="en-US" sz="3200" dirty="0">
                <a:latin typeface="a고딕14" panose="02020600000000000000" pitchFamily="18" charset="-127"/>
                <a:ea typeface="a고딕14" panose="02020600000000000000" pitchFamily="18" charset="-127"/>
              </a:rPr>
              <a:t> 모이세요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2" y="390924"/>
            <a:ext cx="645295" cy="645295"/>
          </a:xfrm>
          <a:prstGeom prst="rect">
            <a:avLst/>
          </a:prstGeom>
        </p:spPr>
      </p:pic>
      <p:pic>
        <p:nvPicPr>
          <p:cNvPr id="12" name="Picture 10" descr="책모임 커뮤니티 [북크러쉬] _ 두번째 일러스트 작업 – Nice to meet yo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248" y="1627526"/>
            <a:ext cx="3428076" cy="386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이등변 삼각형 10"/>
          <p:cNvSpPr/>
          <p:nvPr/>
        </p:nvSpPr>
        <p:spPr>
          <a:xfrm rot="5400000">
            <a:off x="3603033" y="3066986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52346" y="1561383"/>
            <a:ext cx="3382376" cy="3934473"/>
            <a:chOff x="3823605" y="1651000"/>
            <a:chExt cx="3198900" cy="3799840"/>
          </a:xfrm>
        </p:grpSpPr>
        <p:sp>
          <p:nvSpPr>
            <p:cNvPr id="14" name="직사각형 13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07477" y="2480813"/>
              <a:ext cx="10311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연결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77" y="3118994"/>
            <a:ext cx="1403493" cy="1403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" y="1195815"/>
            <a:ext cx="5419583" cy="3429317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49" y="1195815"/>
            <a:ext cx="5419583" cy="342931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88894" y="5615743"/>
            <a:ext cx="559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클럽을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직접 생성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하거나 목록에서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모임을 찾을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1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3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 이벤트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63" y="1091832"/>
            <a:ext cx="6814503" cy="392968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78150" y="5615743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참여하고 있는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북클럽에서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정기적인 책모임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수행할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8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3520" y="0"/>
            <a:ext cx="10938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4" name="직사각형 3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1769" y="235947"/>
            <a:ext cx="897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목차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94018" y="1159269"/>
            <a:ext cx="18870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72271" y="1963417"/>
            <a:ext cx="25923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2. Main Function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94018" y="3571748"/>
            <a:ext cx="14061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4. </a:t>
            </a:r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DEMO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94018" y="6094124"/>
            <a:ext cx="130997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7. </a:t>
            </a:r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73438" y="5257324"/>
            <a:ext cx="21900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6. </a:t>
            </a:r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Technology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94018" y="2736620"/>
            <a:ext cx="30973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3. Service Structure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94018" y="4405993"/>
            <a:ext cx="25305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5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 Advancement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9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32063" y="344924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이벤트 온라인 진행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" y="1879670"/>
            <a:ext cx="4970361" cy="246551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grpSp>
        <p:nvGrpSpPr>
          <p:cNvPr id="4" name="그룹 3"/>
          <p:cNvGrpSpPr/>
          <p:nvPr/>
        </p:nvGrpSpPr>
        <p:grpSpPr>
          <a:xfrm>
            <a:off x="6483752" y="1879670"/>
            <a:ext cx="4618510" cy="2465519"/>
            <a:chOff x="6483752" y="1879670"/>
            <a:chExt cx="4618510" cy="246551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3752" y="1879670"/>
              <a:ext cx="4618510" cy="2465519"/>
            </a:xfrm>
            <a:prstGeom prst="rect">
              <a:avLst/>
            </a:prstGeom>
            <a:ln w="28575">
              <a:solidFill>
                <a:srgbClr val="88A48C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343" y="3435450"/>
              <a:ext cx="909739" cy="909739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378" y="3469035"/>
              <a:ext cx="762368" cy="87615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5673" y="2343233"/>
              <a:ext cx="814921" cy="814921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026" name="Picture 2" descr="베이비 어피치 모델링 - Fusion360 - 크렐로 포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848" y="2172972"/>
              <a:ext cx="1232516" cy="924387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/>
          <p:cNvSpPr/>
          <p:nvPr/>
        </p:nvSpPr>
        <p:spPr>
          <a:xfrm>
            <a:off x="3005594" y="5615743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웹엑스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이용한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온라인 독서모임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지원합니다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9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2C6873-B813-45D8-934C-D86D92B7A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" y="1485352"/>
            <a:ext cx="12057321" cy="40967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23206" y="344924"/>
            <a:ext cx="1947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사용 흐름도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</p:spTree>
    <p:extLst>
      <p:ext uri="{BB962C8B-B14F-4D97-AF65-F5344CB8AC3E}">
        <p14:creationId xmlns:p14="http://schemas.microsoft.com/office/powerpoint/2010/main" val="57036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32063" y="344924"/>
            <a:ext cx="1947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원데이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 이벤트 진행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45" y="1140404"/>
            <a:ext cx="5535516" cy="291073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300" y="1140404"/>
            <a:ext cx="5535516" cy="291073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1204494" y="5615743"/>
            <a:ext cx="849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정기적인 모임이 부담스럽다면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일회성 책모임 서비스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인 </a:t>
            </a:r>
            <a:r>
              <a:rPr lang="ko-KR" altLang="en-US" b="1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원데이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 이벤트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 참여하면 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80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 descr="내서재 - 독서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283" y="1584938"/>
            <a:ext cx="3317365" cy="393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74608" y="378779"/>
            <a:ext cx="8297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atin typeface="a고딕14" panose="02020600000000000000" pitchFamily="18" charset="-127"/>
                <a:ea typeface="a고딕14" panose="02020600000000000000" pitchFamily="18" charset="-127"/>
              </a:rPr>
              <a:t>나만의 독서 활동을 관리하고 한 눈에 모아보고 싶은 사람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65601" y="3674095"/>
            <a:ext cx="3671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accent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내 서재</a:t>
            </a:r>
            <a:r>
              <a:rPr lang="ko-KR" altLang="en-US" sz="3200" dirty="0">
                <a:latin typeface="a고딕14" panose="02020600000000000000" pitchFamily="18" charset="-127"/>
                <a:ea typeface="a고딕14" panose="02020600000000000000" pitchFamily="18" charset="-127"/>
              </a:rPr>
              <a:t>를 이용하세요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31" y="348299"/>
            <a:ext cx="645295" cy="645295"/>
          </a:xfrm>
          <a:prstGeom prst="rect">
            <a:avLst/>
          </a:prstGeom>
        </p:spPr>
      </p:pic>
      <p:sp>
        <p:nvSpPr>
          <p:cNvPr id="10" name="이등변 삼각형 9"/>
          <p:cNvSpPr/>
          <p:nvPr/>
        </p:nvSpPr>
        <p:spPr>
          <a:xfrm rot="5400000">
            <a:off x="3649596" y="3090542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98909" y="1584939"/>
            <a:ext cx="3382376" cy="3934473"/>
            <a:chOff x="3823605" y="1651000"/>
            <a:chExt cx="3198900" cy="3799840"/>
          </a:xfrm>
        </p:grpSpPr>
        <p:sp>
          <p:nvSpPr>
            <p:cNvPr id="13" name="직사각형 12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02289" y="2255676"/>
              <a:ext cx="12289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정리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0" y="3109136"/>
            <a:ext cx="1602953" cy="16029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08491" y="344924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서재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리뷰 </a:t>
            </a:r>
            <a:r>
              <a:rPr lang="en-US" altLang="ko-KR" dirty="0"/>
              <a:t>• </a:t>
            </a:r>
            <a:r>
              <a:rPr lang="ko-KR" altLang="en-US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북마크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019" y="1814692"/>
            <a:ext cx="4428570" cy="2670613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479" y="1814692"/>
            <a:ext cx="4901235" cy="266024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2836477" y="5615743"/>
            <a:ext cx="49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작성한 책 리뷰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들은 프로필의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리뷰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탭에 나타납니다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2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31448" y="344924"/>
            <a:ext cx="2313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서재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dirty="0"/>
              <a:t>•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이벤트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912" y="1081372"/>
            <a:ext cx="5995035" cy="395060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13011" y="5615743"/>
            <a:ext cx="776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가입한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참여 중인 이벤트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들이 프로필의 </a:t>
            </a:r>
            <a:r>
              <a:rPr lang="ko-KR" altLang="en-US" b="1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b="1" dirty="0">
                <a:latin typeface="a고딕14" panose="02020600000000000000" pitchFamily="18" charset="-127"/>
                <a:ea typeface="a고딕14" panose="02020600000000000000" pitchFamily="18" charset="-127"/>
              </a:rPr>
              <a:t>•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이벤트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탭에 나타납니다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863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프로필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일정 </a:t>
            </a:r>
            <a:r>
              <a:rPr lang="en-US" altLang="ko-KR" dirty="0"/>
              <a:t>•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통계</a:t>
            </a:r>
            <a:r>
              <a:rPr lang="en-US" altLang="ko-KR" dirty="0"/>
              <a:t> 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24" y="1147642"/>
            <a:ext cx="5416868" cy="328739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7" name="그림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9" y="1158646"/>
            <a:ext cx="5418000" cy="328680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2757248" y="5461794"/>
            <a:ext cx="5079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프로필의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일정 </a:t>
            </a:r>
            <a:r>
              <a:rPr lang="en-US" altLang="ko-KR" b="1" dirty="0">
                <a:latin typeface="a고딕14" panose="02020600000000000000" pitchFamily="18" charset="-127"/>
                <a:ea typeface="a고딕14" panose="02020600000000000000" pitchFamily="18" charset="-127"/>
              </a:rPr>
              <a:t>•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통계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탭에서는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자신의 독서활동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캘린더와 통계를 통해서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한 눈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 볼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43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75988" y="344924"/>
            <a:ext cx="1253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검색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리뷰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11188" b="25573"/>
          <a:stretch/>
        </p:blipFill>
        <p:spPr>
          <a:xfrm>
            <a:off x="5917692" y="1173480"/>
            <a:ext cx="4855026" cy="190262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86" y="3098103"/>
            <a:ext cx="316643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534" y="3098103"/>
            <a:ext cx="337718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3098103"/>
            <a:ext cx="316643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t="13143"/>
          <a:stretch/>
        </p:blipFill>
        <p:spPr>
          <a:xfrm>
            <a:off x="994087" y="1173480"/>
            <a:ext cx="4894019" cy="1893685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788063" y="5615743"/>
            <a:ext cx="902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상단에 위치한 검색 아이콘을 통해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리뷰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유저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도서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원데이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이벤트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검색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할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6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32063" y="3107815"/>
            <a:ext cx="28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 E M O </a:t>
            </a:r>
            <a:r>
              <a:rPr lang="ko-KR" altLang="en-US" sz="3600" b="1" dirty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영상</a:t>
            </a:r>
            <a:endParaRPr lang="en-US" altLang="ko-KR" sz="3600" b="1" dirty="0">
              <a:solidFill>
                <a:srgbClr val="7C7C7C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8" name="직사각형 7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83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D330A-4228-4BBD-92E4-86700577C02F}"/>
              </a:ext>
            </a:extLst>
          </p:cNvPr>
          <p:cNvSpPr/>
          <p:nvPr/>
        </p:nvSpPr>
        <p:spPr>
          <a:xfrm>
            <a:off x="524100" y="3203903"/>
            <a:ext cx="1297258" cy="523220"/>
          </a:xfrm>
          <a:prstGeom prst="rect">
            <a:avLst/>
          </a:prstGeom>
          <a:solidFill>
            <a:srgbClr val="E1D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8CD19A-E0B0-46F2-A16A-45DC416163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5" y="2688928"/>
            <a:ext cx="634107" cy="634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06732C-76FB-4A4E-A24F-6053311CF9B5}"/>
              </a:ext>
            </a:extLst>
          </p:cNvPr>
          <p:cNvSpPr txBox="1"/>
          <p:nvPr/>
        </p:nvSpPr>
        <p:spPr>
          <a:xfrm>
            <a:off x="712360" y="3265458"/>
            <a:ext cx="97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Client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D50437-CEE9-4B03-8794-8FAA34AD0F52}"/>
              </a:ext>
            </a:extLst>
          </p:cNvPr>
          <p:cNvGrpSpPr/>
          <p:nvPr/>
        </p:nvGrpSpPr>
        <p:grpSpPr>
          <a:xfrm>
            <a:off x="6601684" y="2103188"/>
            <a:ext cx="1972690" cy="2686217"/>
            <a:chOff x="6630457" y="1861457"/>
            <a:chExt cx="2302328" cy="313508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A9265EC-9161-43B6-A967-F4994150C28F}"/>
                </a:ext>
              </a:extLst>
            </p:cNvPr>
            <p:cNvSpPr/>
            <p:nvPr/>
          </p:nvSpPr>
          <p:spPr>
            <a:xfrm>
              <a:off x="6630457" y="1861457"/>
              <a:ext cx="2302328" cy="3135086"/>
            </a:xfrm>
            <a:prstGeom prst="roundRect">
              <a:avLst>
                <a:gd name="adj" fmla="val 10284"/>
              </a:avLst>
            </a:prstGeom>
            <a:solidFill>
              <a:srgbClr val="EE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6B7E396-76EC-4D72-B593-7E85639CA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25547" r="21096" b="20592"/>
            <a:stretch/>
          </p:blipFill>
          <p:spPr>
            <a:xfrm>
              <a:off x="6863044" y="2510009"/>
              <a:ext cx="1866452" cy="182497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3C2FE5-8F49-42A6-8806-B237B83D90B6}"/>
              </a:ext>
            </a:extLst>
          </p:cNvPr>
          <p:cNvGrpSpPr/>
          <p:nvPr/>
        </p:nvGrpSpPr>
        <p:grpSpPr>
          <a:xfrm>
            <a:off x="2640775" y="2122404"/>
            <a:ext cx="1972690" cy="2686217"/>
            <a:chOff x="3039363" y="1861457"/>
            <a:chExt cx="2302328" cy="313508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4C6AA4D-CBC9-4C65-8FDF-1C8EF3053B7D}"/>
                </a:ext>
              </a:extLst>
            </p:cNvPr>
            <p:cNvSpPr/>
            <p:nvPr/>
          </p:nvSpPr>
          <p:spPr>
            <a:xfrm>
              <a:off x="3039363" y="1861457"/>
              <a:ext cx="2302328" cy="3135086"/>
            </a:xfrm>
            <a:prstGeom prst="roundRect">
              <a:avLst>
                <a:gd name="adj" fmla="val 10284"/>
              </a:avLst>
            </a:prstGeom>
            <a:solidFill>
              <a:srgbClr val="EE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096E0CE-C2EC-4FC4-BEC2-BA946D0B9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363" y="2274009"/>
              <a:ext cx="2200945" cy="2268493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AA1F015-553A-4752-AA4D-C3FF3D966F8C}"/>
              </a:ext>
            </a:extLst>
          </p:cNvPr>
          <p:cNvGrpSpPr/>
          <p:nvPr/>
        </p:nvGrpSpPr>
        <p:grpSpPr>
          <a:xfrm>
            <a:off x="9477199" y="2097615"/>
            <a:ext cx="1972690" cy="2686217"/>
            <a:chOff x="9364514" y="2298657"/>
            <a:chExt cx="1608487" cy="219028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95DB0D-8B9F-4132-BFCA-5FB52F462432}"/>
                </a:ext>
              </a:extLst>
            </p:cNvPr>
            <p:cNvSpPr/>
            <p:nvPr/>
          </p:nvSpPr>
          <p:spPr>
            <a:xfrm>
              <a:off x="9364514" y="2298657"/>
              <a:ext cx="1608487" cy="2190281"/>
            </a:xfrm>
            <a:prstGeom prst="roundRect">
              <a:avLst>
                <a:gd name="adj" fmla="val 10284"/>
              </a:avLst>
            </a:prstGeom>
            <a:solidFill>
              <a:srgbClr val="EE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55594F-5101-4405-B764-CBB0C4B9D7BB}"/>
                </a:ext>
              </a:extLst>
            </p:cNvPr>
            <p:cNvSpPr txBox="1"/>
            <p:nvPr/>
          </p:nvSpPr>
          <p:spPr>
            <a:xfrm>
              <a:off x="10156171" y="3491630"/>
              <a:ext cx="731559" cy="250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1F436D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MariaDB</a:t>
              </a:r>
              <a:endParaRPr lang="ko-KR" altLang="en-US" sz="1400" b="1" dirty="0">
                <a:solidFill>
                  <a:srgbClr val="1F436D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sp>
        <p:nvSpPr>
          <p:cNvPr id="51" name="화살표: 왼쪽/오른쪽 50">
            <a:extLst>
              <a:ext uri="{FF2B5EF4-FFF2-40B4-BE49-F238E27FC236}">
                <a16:creationId xmlns:a16="http://schemas.microsoft.com/office/drawing/2014/main" id="{FC89DADD-F387-4287-874B-5F198941DD7B}"/>
              </a:ext>
            </a:extLst>
          </p:cNvPr>
          <p:cNvSpPr/>
          <p:nvPr/>
        </p:nvSpPr>
        <p:spPr>
          <a:xfrm>
            <a:off x="4428571" y="3221199"/>
            <a:ext cx="2326936" cy="488626"/>
          </a:xfrm>
          <a:prstGeom prst="leftRightArrow">
            <a:avLst/>
          </a:prstGeom>
          <a:noFill/>
          <a:ln w="28575">
            <a:solidFill>
              <a:srgbClr val="9E85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BF53A71-D3F1-4A18-8A8E-BEB5B4D0B27D}"/>
              </a:ext>
            </a:extLst>
          </p:cNvPr>
          <p:cNvCxnSpPr>
            <a:cxnSpLocks/>
          </p:cNvCxnSpPr>
          <p:nvPr/>
        </p:nvCxnSpPr>
        <p:spPr>
          <a:xfrm>
            <a:off x="1786633" y="3477088"/>
            <a:ext cx="854142" cy="0"/>
          </a:xfrm>
          <a:prstGeom prst="straightConnector1">
            <a:avLst/>
          </a:prstGeom>
          <a:ln w="28575">
            <a:solidFill>
              <a:srgbClr val="9E856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94253A4-7C3C-4821-80B2-C23CAD604EF9}"/>
              </a:ext>
            </a:extLst>
          </p:cNvPr>
          <p:cNvSpPr txBox="1"/>
          <p:nvPr/>
        </p:nvSpPr>
        <p:spPr>
          <a:xfrm>
            <a:off x="2795774" y="4156881"/>
            <a:ext cx="1666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Vue Application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9277DA-AD46-4897-A50E-AC4951C5C3E4}"/>
              </a:ext>
            </a:extLst>
          </p:cNvPr>
          <p:cNvSpPr txBox="1"/>
          <p:nvPr/>
        </p:nvSpPr>
        <p:spPr>
          <a:xfrm>
            <a:off x="6601684" y="4156881"/>
            <a:ext cx="201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Restful Application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E02665E-259F-4572-963E-38D688FB91A5}"/>
              </a:ext>
            </a:extLst>
          </p:cNvPr>
          <p:cNvCxnSpPr>
            <a:cxnSpLocks/>
          </p:cNvCxnSpPr>
          <p:nvPr/>
        </p:nvCxnSpPr>
        <p:spPr>
          <a:xfrm>
            <a:off x="8574374" y="3493927"/>
            <a:ext cx="902825" cy="0"/>
          </a:xfrm>
          <a:prstGeom prst="straightConnector1">
            <a:avLst/>
          </a:prstGeom>
          <a:ln w="28575">
            <a:solidFill>
              <a:srgbClr val="9E856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1053C2-868F-4FCB-954B-E92CBC2EDC4A}"/>
              </a:ext>
            </a:extLst>
          </p:cNvPr>
          <p:cNvSpPr txBox="1"/>
          <p:nvPr/>
        </p:nvSpPr>
        <p:spPr>
          <a:xfrm>
            <a:off x="9910369" y="4156881"/>
            <a:ext cx="1106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Database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75A4083-FB0D-4B33-A528-1E8AC28820F6}"/>
              </a:ext>
            </a:extLst>
          </p:cNvPr>
          <p:cNvSpPr/>
          <p:nvPr/>
        </p:nvSpPr>
        <p:spPr>
          <a:xfrm>
            <a:off x="5187093" y="2493662"/>
            <a:ext cx="771646" cy="1943699"/>
          </a:xfrm>
          <a:prstGeom prst="rect">
            <a:avLst/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HTTPS</a:t>
            </a:r>
            <a:endParaRPr lang="ko-KR" altLang="en-US" sz="14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302860-0DE0-44BA-B023-D3DD1C17BC8D}"/>
              </a:ext>
            </a:extLst>
          </p:cNvPr>
          <p:cNvSpPr txBox="1"/>
          <p:nvPr/>
        </p:nvSpPr>
        <p:spPr>
          <a:xfrm>
            <a:off x="5133459" y="2046606"/>
            <a:ext cx="82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axios</a:t>
            </a:r>
            <a:endParaRPr lang="ko-KR" altLang="en-US" sz="18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48529DC4-FAF6-4317-824F-4166AEE17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228" y="2742082"/>
            <a:ext cx="1075482" cy="107548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765" y="329535"/>
            <a:ext cx="22294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Service Structure</a:t>
            </a:r>
            <a:endParaRPr lang="en-US" altLang="ko-KR" sz="2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62452" y="344924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시스템 구성도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9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시언, 언행불일치 甲 '다이어트는 내일부터' : VO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381" r="836" b="1342"/>
          <a:stretch/>
        </p:blipFill>
        <p:spPr bwMode="auto">
          <a:xfrm>
            <a:off x="3108933" y="2297143"/>
            <a:ext cx="5816380" cy="34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연결선 27"/>
          <p:cNvCxnSpPr/>
          <p:nvPr/>
        </p:nvCxnSpPr>
        <p:spPr>
          <a:xfrm flipV="1">
            <a:off x="3126352" y="1615440"/>
            <a:ext cx="5798961" cy="2"/>
          </a:xfrm>
          <a:prstGeom prst="line">
            <a:avLst/>
          </a:prstGeom>
          <a:ln w="31750">
            <a:solidFill>
              <a:srgbClr val="9E8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5" y="884439"/>
            <a:ext cx="492366" cy="4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육각형 82"/>
          <p:cNvSpPr/>
          <p:nvPr/>
        </p:nvSpPr>
        <p:spPr>
          <a:xfrm>
            <a:off x="6574112" y="1051982"/>
            <a:ext cx="1668965" cy="1482921"/>
          </a:xfrm>
          <a:prstGeom prst="hexagon">
            <a:avLst/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574654" y="3281501"/>
            <a:ext cx="1668965" cy="1482921"/>
            <a:chOff x="7817786" y="581118"/>
            <a:chExt cx="1668965" cy="1482921"/>
          </a:xfrm>
          <a:solidFill>
            <a:srgbClr val="E5DFD7"/>
          </a:solidFill>
        </p:grpSpPr>
        <p:sp>
          <p:nvSpPr>
            <p:cNvPr id="52" name="육각형 51"/>
            <p:cNvSpPr/>
            <p:nvPr/>
          </p:nvSpPr>
          <p:spPr>
            <a:xfrm>
              <a:off x="7817786" y="581118"/>
              <a:ext cx="1668965" cy="148292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5" y="695647"/>
              <a:ext cx="1020794" cy="1020794"/>
            </a:xfrm>
            <a:prstGeom prst="rect">
              <a:avLst/>
            </a:prstGeom>
            <a:grpFill/>
          </p:spPr>
        </p:pic>
        <p:sp>
          <p:nvSpPr>
            <p:cNvPr id="54" name="TextBox 53"/>
            <p:cNvSpPr txBox="1"/>
            <p:nvPr/>
          </p:nvSpPr>
          <p:spPr>
            <a:xfrm>
              <a:off x="8046471" y="1644932"/>
              <a:ext cx="1270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Swagger2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0367" y="291063"/>
            <a:ext cx="18357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Technology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33874" y="2515153"/>
            <a:ext cx="1668965" cy="1482921"/>
            <a:chOff x="2454549" y="2429340"/>
            <a:chExt cx="1668965" cy="1482921"/>
          </a:xfrm>
        </p:grpSpPr>
        <p:sp>
          <p:nvSpPr>
            <p:cNvPr id="5" name="육각형 4"/>
            <p:cNvSpPr/>
            <p:nvPr/>
          </p:nvSpPr>
          <p:spPr>
            <a:xfrm>
              <a:off x="2454549" y="2429340"/>
              <a:ext cx="1668965" cy="1482921"/>
            </a:xfrm>
            <a:prstGeom prst="hexagon">
              <a:avLst/>
            </a:prstGeom>
            <a:solidFill>
              <a:srgbClr val="F0E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25547" r="21096" b="20592"/>
            <a:stretch/>
          </p:blipFill>
          <p:spPr>
            <a:xfrm>
              <a:off x="2772891" y="2549803"/>
              <a:ext cx="1041722" cy="101857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916675" y="2539108"/>
            <a:ext cx="1668965" cy="1482921"/>
            <a:chOff x="3830828" y="3190263"/>
            <a:chExt cx="1668965" cy="1482921"/>
          </a:xfrm>
          <a:solidFill>
            <a:srgbClr val="E1DAD1"/>
          </a:solidFill>
        </p:grpSpPr>
        <p:sp>
          <p:nvSpPr>
            <p:cNvPr id="11" name="육각형 10"/>
            <p:cNvSpPr/>
            <p:nvPr/>
          </p:nvSpPr>
          <p:spPr>
            <a:xfrm>
              <a:off x="3830828" y="3190263"/>
              <a:ext cx="1668965" cy="1482921"/>
            </a:xfrm>
            <a:prstGeom prst="hexagon">
              <a:avLst/>
            </a:prstGeom>
            <a:solidFill>
              <a:srgbClr val="D9D0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Vuetify Vector Logo - Download Free SVG Icon | Worldvector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33" b="99167" l="1429" r="97143">
                          <a14:foregroundMark x1="4762" y1="16667" x2="12381" y2="23750"/>
                          <a14:foregroundMark x1="1429" y1="15000" x2="1905" y2="16667"/>
                          <a14:foregroundMark x1="1429" y1="15417" x2="5714" y2="20417"/>
                          <a14:foregroundMark x1="48571" y1="85833" x2="49524" y2="94167"/>
                          <a14:foregroundMark x1="50952" y1="91667" x2="50476" y2="99583"/>
                          <a14:foregroundMark x1="88571" y1="24583" x2="98095" y2="17083"/>
                          <a14:foregroundMark x1="90000" y1="27083" x2="94762" y2="18333"/>
                          <a14:foregroundMark x1="48571" y1="29167" x2="38095" y2="5833"/>
                          <a14:foregroundMark x1="30476" y1="1250" x2="67143" y2="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183" y="3367479"/>
              <a:ext cx="953353" cy="934255"/>
            </a:xfrm>
            <a:prstGeom prst="rect">
              <a:avLst/>
            </a:prstGeom>
            <a:noFill/>
          </p:spPr>
        </p:pic>
      </p:grpSp>
      <p:grpSp>
        <p:nvGrpSpPr>
          <p:cNvPr id="17" name="그룹 16"/>
          <p:cNvGrpSpPr/>
          <p:nvPr/>
        </p:nvGrpSpPr>
        <p:grpSpPr>
          <a:xfrm>
            <a:off x="5226650" y="3319908"/>
            <a:ext cx="1668965" cy="1482921"/>
            <a:chOff x="5185920" y="3964779"/>
            <a:chExt cx="1668965" cy="1482921"/>
          </a:xfrm>
        </p:grpSpPr>
        <p:sp>
          <p:nvSpPr>
            <p:cNvPr id="19" name="육각형 18"/>
            <p:cNvSpPr/>
            <p:nvPr/>
          </p:nvSpPr>
          <p:spPr>
            <a:xfrm>
              <a:off x="5185920" y="3964779"/>
              <a:ext cx="1668965" cy="1482921"/>
            </a:xfrm>
            <a:prstGeom prst="hexagon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3" t="10226" r="31684" b="36940"/>
            <a:stretch/>
          </p:blipFill>
          <p:spPr>
            <a:xfrm>
              <a:off x="5355598" y="3995765"/>
              <a:ext cx="1261640" cy="1157470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3935311" y="980746"/>
            <a:ext cx="1668965" cy="1528875"/>
            <a:chOff x="3821236" y="1601259"/>
            <a:chExt cx="1668965" cy="1528875"/>
          </a:xfrm>
        </p:grpSpPr>
        <p:sp>
          <p:nvSpPr>
            <p:cNvPr id="25" name="육각형 24"/>
            <p:cNvSpPr/>
            <p:nvPr/>
          </p:nvSpPr>
          <p:spPr>
            <a:xfrm>
              <a:off x="3821236" y="1647213"/>
              <a:ext cx="1668965" cy="1482921"/>
            </a:xfrm>
            <a:prstGeom prst="hexagon">
              <a:avLst/>
            </a:prstGeom>
            <a:solidFill>
              <a:srgbClr val="E1D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183" y="1601259"/>
              <a:ext cx="1410078" cy="1453355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6566152" y="2574625"/>
            <a:ext cx="1668965" cy="1482921"/>
            <a:chOff x="6552379" y="3170323"/>
            <a:chExt cx="1668965" cy="1482921"/>
          </a:xfrm>
        </p:grpSpPr>
        <p:sp>
          <p:nvSpPr>
            <p:cNvPr id="32" name="육각형 31"/>
            <p:cNvSpPr/>
            <p:nvPr/>
          </p:nvSpPr>
          <p:spPr>
            <a:xfrm>
              <a:off x="6552379" y="3170323"/>
              <a:ext cx="1668965" cy="1482921"/>
            </a:xfrm>
            <a:prstGeom prst="hexagon">
              <a:avLst/>
            </a:prstGeom>
            <a:solidFill>
              <a:srgbClr val="BEA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4" t="-162" r="12605" b="27004"/>
            <a:stretch/>
          </p:blipFill>
          <p:spPr>
            <a:xfrm>
              <a:off x="6787218" y="3287867"/>
              <a:ext cx="1110270" cy="988834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7903953" y="3332752"/>
            <a:ext cx="1668965" cy="1482921"/>
            <a:chOff x="7959665" y="2414294"/>
            <a:chExt cx="1668965" cy="1482921"/>
          </a:xfrm>
        </p:grpSpPr>
        <p:sp>
          <p:nvSpPr>
            <p:cNvPr id="38" name="육각형 37"/>
            <p:cNvSpPr/>
            <p:nvPr/>
          </p:nvSpPr>
          <p:spPr>
            <a:xfrm>
              <a:off x="7959665" y="2414294"/>
              <a:ext cx="1668965" cy="1482921"/>
            </a:xfrm>
            <a:prstGeom prst="hexagon">
              <a:avLst/>
            </a:prstGeom>
            <a:solidFill>
              <a:srgbClr val="9E85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9" t="15358" r="54962" b="16512"/>
            <a:stretch/>
          </p:blipFill>
          <p:spPr>
            <a:xfrm>
              <a:off x="8222811" y="2436849"/>
              <a:ext cx="1096839" cy="1134769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7903952" y="1812445"/>
            <a:ext cx="1668965" cy="1482921"/>
            <a:chOff x="7953191" y="3973052"/>
            <a:chExt cx="1668965" cy="1482921"/>
          </a:xfrm>
        </p:grpSpPr>
        <p:sp>
          <p:nvSpPr>
            <p:cNvPr id="45" name="육각형 44"/>
            <p:cNvSpPr/>
            <p:nvPr/>
          </p:nvSpPr>
          <p:spPr>
            <a:xfrm>
              <a:off x="7953191" y="3973052"/>
              <a:ext cx="1668965" cy="1482921"/>
            </a:xfrm>
            <a:prstGeom prst="hexagon">
              <a:avLst/>
            </a:prstGeom>
            <a:solidFill>
              <a:srgbClr val="A9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281" y="3984394"/>
              <a:ext cx="1031759" cy="11442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5255042" y="1801910"/>
            <a:ext cx="1668965" cy="1482921"/>
            <a:chOff x="5193447" y="2404234"/>
            <a:chExt cx="1668965" cy="1482921"/>
          </a:xfrm>
        </p:grpSpPr>
        <p:sp>
          <p:nvSpPr>
            <p:cNvPr id="53" name="육각형 52"/>
            <p:cNvSpPr/>
            <p:nvPr/>
          </p:nvSpPr>
          <p:spPr>
            <a:xfrm>
              <a:off x="5193447" y="2404234"/>
              <a:ext cx="1668965" cy="1482921"/>
            </a:xfrm>
            <a:prstGeom prst="hexagon">
              <a:avLst/>
            </a:prstGeom>
            <a:solidFill>
              <a:srgbClr val="D1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6" r="11506" b="32357"/>
            <a:stretch/>
          </p:blipFill>
          <p:spPr>
            <a:xfrm>
              <a:off x="5323252" y="2618278"/>
              <a:ext cx="1331602" cy="789746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6566844" y="4083357"/>
            <a:ext cx="1668965" cy="1482921"/>
            <a:chOff x="8660438" y="3143088"/>
            <a:chExt cx="1668965" cy="1482921"/>
          </a:xfrm>
        </p:grpSpPr>
        <p:sp>
          <p:nvSpPr>
            <p:cNvPr id="61" name="육각형 60"/>
            <p:cNvSpPr/>
            <p:nvPr/>
          </p:nvSpPr>
          <p:spPr>
            <a:xfrm>
              <a:off x="8660438" y="3143088"/>
              <a:ext cx="1668965" cy="1482921"/>
            </a:xfrm>
            <a:prstGeom prst="hexagon">
              <a:avLst/>
            </a:prstGeom>
            <a:solidFill>
              <a:srgbClr val="B3A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253" y="3205677"/>
              <a:ext cx="807872" cy="1098998"/>
            </a:xfrm>
            <a:prstGeom prst="rect">
              <a:avLst/>
            </a:prstGeom>
          </p:spPr>
        </p:pic>
      </p:grpSp>
      <p:sp>
        <p:nvSpPr>
          <p:cNvPr id="68" name="육각형 67"/>
          <p:cNvSpPr/>
          <p:nvPr/>
        </p:nvSpPr>
        <p:spPr>
          <a:xfrm>
            <a:off x="9236506" y="2572599"/>
            <a:ext cx="1668965" cy="1482921"/>
          </a:xfrm>
          <a:prstGeom prst="hexagon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17" y="2656350"/>
            <a:ext cx="760127" cy="105185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356199" y="2109482"/>
            <a:ext cx="9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Vue.js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61328" y="3545953"/>
            <a:ext cx="142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Spring Boot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72506" y="3651638"/>
            <a:ext cx="122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Vuetify.js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55006" y="4395133"/>
            <a:ext cx="61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E2C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63944" y="2844331"/>
            <a:ext cx="115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MariaDB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66653" y="3688559"/>
            <a:ext cx="9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NGINX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882459" y="5185058"/>
            <a:ext cx="107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Firebase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304371" y="4424353"/>
            <a:ext cx="9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GitLab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479100" y="2872561"/>
            <a:ext cx="660994" cy="36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Jira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55196" y="3681769"/>
            <a:ext cx="9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Jenkins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16147" y="1716904"/>
            <a:ext cx="1813532" cy="1583759"/>
            <a:chOff x="5723666" y="727287"/>
            <a:chExt cx="1813532" cy="1583759"/>
          </a:xfrm>
        </p:grpSpPr>
        <p:sp>
          <p:nvSpPr>
            <p:cNvPr id="47" name="육각형 46"/>
            <p:cNvSpPr/>
            <p:nvPr/>
          </p:nvSpPr>
          <p:spPr>
            <a:xfrm>
              <a:off x="5794046" y="768117"/>
              <a:ext cx="1668965" cy="1482921"/>
            </a:xfrm>
            <a:prstGeom prst="hexagon">
              <a:avLst/>
            </a:prstGeom>
            <a:solidFill>
              <a:srgbClr val="EBE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775" y="727287"/>
              <a:ext cx="1125481" cy="1125481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723666" y="1664715"/>
              <a:ext cx="1813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Spring</a:t>
              </a:r>
            </a:p>
            <a:p>
              <a:pPr algn="ctr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Security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890085" y="4053947"/>
            <a:ext cx="1668965" cy="1482921"/>
            <a:chOff x="9914216" y="798830"/>
            <a:chExt cx="1668965" cy="1482921"/>
          </a:xfrm>
        </p:grpSpPr>
        <p:sp>
          <p:nvSpPr>
            <p:cNvPr id="55" name="육각형 54"/>
            <p:cNvSpPr/>
            <p:nvPr/>
          </p:nvSpPr>
          <p:spPr>
            <a:xfrm>
              <a:off x="9914216" y="798830"/>
              <a:ext cx="1668965" cy="1482921"/>
            </a:xfrm>
            <a:prstGeom prst="hexagon">
              <a:avLst/>
            </a:prstGeom>
            <a:solidFill>
              <a:srgbClr val="E1D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2" t="8459" r="21444" b="29616"/>
            <a:stretch/>
          </p:blipFill>
          <p:spPr>
            <a:xfrm>
              <a:off x="10228815" y="920787"/>
              <a:ext cx="1032992" cy="1111524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0310009" y="1912099"/>
              <a:ext cx="968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a고딕14" panose="02020600000000000000" pitchFamily="18" charset="-127"/>
                  <a:ea typeface="a고딕14" panose="02020600000000000000" pitchFamily="18" charset="-127"/>
                </a:rPr>
                <a:t>Webex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58" name="육각형 57"/>
          <p:cNvSpPr/>
          <p:nvPr/>
        </p:nvSpPr>
        <p:spPr>
          <a:xfrm>
            <a:off x="5215772" y="4830284"/>
            <a:ext cx="1668965" cy="1482921"/>
          </a:xfrm>
          <a:prstGeom prst="hexagon">
            <a:avLst/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56" y="5073223"/>
            <a:ext cx="1343395" cy="56649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318930" y="5803068"/>
            <a:ext cx="148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sweetalert2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274" y="1097200"/>
            <a:ext cx="793189" cy="79318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694805" y="1870338"/>
            <a:ext cx="148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Font</a:t>
            </a:r>
          </a:p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Awesome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6123541" y="1727017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23541" y="3742645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58898" y="3721832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58898" y="1706204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22291" y="1129885"/>
            <a:ext cx="1217414" cy="1217414"/>
          </a:xfrm>
          <a:prstGeom prst="ellipse">
            <a:avLst/>
          </a:prstGeom>
          <a:solidFill>
            <a:srgbClr val="E1DAD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0133" y="291063"/>
            <a:ext cx="217623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Advancement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16555" y="2462648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사용자 권한 기능 강화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6316" y="440246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우수 회원 랭킹 시스템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4601" y="4033136"/>
            <a:ext cx="2567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데이터의</a:t>
            </a:r>
            <a:endParaRPr lang="en-US" altLang="ko-KR" sz="2400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지속적인 업데이트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8635" y="2321297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a고딕15" panose="02020600000000000000" pitchFamily="18" charset="-127"/>
                <a:ea typeface="a고딕15" panose="02020600000000000000" pitchFamily="18" charset="-127"/>
              </a:rPr>
              <a:t>온라인 화상 책 모임 </a:t>
            </a:r>
            <a:endParaRPr lang="en-US" altLang="ko-KR" sz="240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2400" smtClean="0">
                <a:latin typeface="a고딕15" panose="02020600000000000000" pitchFamily="18" charset="-127"/>
                <a:ea typeface="a고딕15" panose="02020600000000000000" pitchFamily="18" charset="-127"/>
              </a:rPr>
              <a:t>새로운 기능 지원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78" y="1336872"/>
            <a:ext cx="803440" cy="80344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438616" y="4988441"/>
            <a:ext cx="1217414" cy="1217414"/>
            <a:chOff x="775504" y="4221227"/>
            <a:chExt cx="1217414" cy="1217414"/>
          </a:xfrm>
        </p:grpSpPr>
        <p:sp>
          <p:nvSpPr>
            <p:cNvPr id="14" name="타원 13"/>
            <p:cNvSpPr/>
            <p:nvPr/>
          </p:nvSpPr>
          <p:spPr>
            <a:xfrm>
              <a:off x="775504" y="4221227"/>
              <a:ext cx="1217414" cy="1217414"/>
            </a:xfrm>
            <a:prstGeom prst="ellipse">
              <a:avLst/>
            </a:prstGeom>
            <a:solidFill>
              <a:srgbClr val="E1DAD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18" y="4384141"/>
              <a:ext cx="891586" cy="891586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9345124" y="1129885"/>
            <a:ext cx="1217414" cy="1217414"/>
            <a:chOff x="6308757" y="3463052"/>
            <a:chExt cx="1217414" cy="1217414"/>
          </a:xfrm>
        </p:grpSpPr>
        <p:sp>
          <p:nvSpPr>
            <p:cNvPr id="16" name="타원 15"/>
            <p:cNvSpPr/>
            <p:nvPr/>
          </p:nvSpPr>
          <p:spPr>
            <a:xfrm>
              <a:off x="6308757" y="3463052"/>
              <a:ext cx="1217414" cy="1217414"/>
            </a:xfrm>
            <a:prstGeom prst="ellipse">
              <a:avLst/>
            </a:prstGeom>
            <a:solidFill>
              <a:srgbClr val="E1DAD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402" y="3709850"/>
              <a:ext cx="762981" cy="762981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9345124" y="5000016"/>
            <a:ext cx="1217414" cy="1217414"/>
          </a:xfrm>
          <a:prstGeom prst="ellipse">
            <a:avLst/>
          </a:prstGeom>
          <a:solidFill>
            <a:srgbClr val="E1DAD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8529DC4-FAF6-4317-824F-4166AEE17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69" y="5210702"/>
            <a:ext cx="739246" cy="7392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55594F-5101-4405-B764-CBB0C4B9D7BB}"/>
              </a:ext>
            </a:extLst>
          </p:cNvPr>
          <p:cNvSpPr txBox="1"/>
          <p:nvPr/>
        </p:nvSpPr>
        <p:spPr>
          <a:xfrm>
            <a:off x="9960116" y="5739264"/>
            <a:ext cx="897203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1F436D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DB</a:t>
            </a:r>
            <a:endParaRPr lang="ko-KR" altLang="en-US" sz="1400" b="1" dirty="0">
              <a:solidFill>
                <a:srgbClr val="1F436D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13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육각형 87"/>
          <p:cNvSpPr/>
          <p:nvPr/>
        </p:nvSpPr>
        <p:spPr>
          <a:xfrm rot="5400000">
            <a:off x="8211405" y="4667047"/>
            <a:ext cx="1912962" cy="1649105"/>
          </a:xfrm>
          <a:prstGeom prst="hexagon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육각형 15"/>
          <p:cNvSpPr/>
          <p:nvPr/>
        </p:nvSpPr>
        <p:spPr>
          <a:xfrm rot="5400000">
            <a:off x="2002959" y="4682288"/>
            <a:ext cx="1912962" cy="1649105"/>
          </a:xfrm>
          <a:prstGeom prst="hexagon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391" y="291063"/>
            <a:ext cx="955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39111" y="798830"/>
            <a:ext cx="16564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팀장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황 수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민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프론트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06684" y="3200406"/>
            <a:ext cx="16564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꼼꼼한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신 채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린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프론트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82063" y="5150428"/>
            <a:ext cx="16564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영상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박 선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환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프론트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26074" y="3213846"/>
            <a:ext cx="1732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일러스트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임 효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진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백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8" y="5008596"/>
            <a:ext cx="2913521" cy="966007"/>
          </a:xfrm>
          <a:prstGeom prst="rect">
            <a:avLst/>
          </a:prstGeom>
        </p:spPr>
      </p:pic>
      <p:sp>
        <p:nvSpPr>
          <p:cNvPr id="34" name="육각형 33"/>
          <p:cNvSpPr/>
          <p:nvPr/>
        </p:nvSpPr>
        <p:spPr>
          <a:xfrm rot="5400000">
            <a:off x="5107183" y="2251832"/>
            <a:ext cx="1912962" cy="1649105"/>
          </a:xfrm>
          <a:prstGeom prst="hexagon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육각형 85"/>
          <p:cNvSpPr/>
          <p:nvPr/>
        </p:nvSpPr>
        <p:spPr>
          <a:xfrm rot="5400000">
            <a:off x="3048298" y="2850959"/>
            <a:ext cx="1912962" cy="1649105"/>
          </a:xfrm>
          <a:prstGeom prst="hexagon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육각형 88"/>
          <p:cNvSpPr/>
          <p:nvPr/>
        </p:nvSpPr>
        <p:spPr>
          <a:xfrm rot="5400000">
            <a:off x="7166067" y="2866600"/>
            <a:ext cx="1912962" cy="1649105"/>
          </a:xfrm>
          <a:prstGeom prst="hexagon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165256" y="5150429"/>
            <a:ext cx="13103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서버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정 다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훈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백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0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391" y="291063"/>
            <a:ext cx="955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296343" y="2954639"/>
            <a:ext cx="1088760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311</a:t>
            </a:r>
            <a:endParaRPr lang="ko-KR" altLang="en-US" sz="42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1750" y="2954638"/>
            <a:ext cx="1524776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1,374</a:t>
            </a:r>
          </a:p>
        </p:txBody>
      </p:sp>
    </p:spTree>
    <p:extLst>
      <p:ext uri="{BB962C8B-B14F-4D97-AF65-F5344CB8AC3E}">
        <p14:creationId xmlns:p14="http://schemas.microsoft.com/office/powerpoint/2010/main" val="606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391" y="291063"/>
            <a:ext cx="955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296343" y="2954639"/>
            <a:ext cx="1088760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311</a:t>
            </a:r>
            <a:endParaRPr lang="ko-KR" altLang="en-US" sz="42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1750" y="2954638"/>
            <a:ext cx="1524776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1,374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9" t="15358" r="54962" b="16512"/>
          <a:stretch/>
        </p:blipFill>
        <p:spPr>
          <a:xfrm>
            <a:off x="3934355" y="2022710"/>
            <a:ext cx="919566" cy="9513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44" y="1926270"/>
            <a:ext cx="1031759" cy="11442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248634" y="3646300"/>
            <a:ext cx="2291013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commits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976032" y="3646300"/>
            <a:ext cx="1729384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9883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가을은 독서의 계절! 독서 할 때 올바른 자세를 알려드립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15640" y="2123078"/>
            <a:ext cx="606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당연하지만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 </a:t>
            </a:r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당연하지 않은 것들이 된 요즘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,</a:t>
            </a:r>
            <a:endParaRPr lang="ko-KR" altLang="en-US" sz="36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2840" y="3105834"/>
            <a:ext cx="1174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갑갑함은</a:t>
            </a:r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 뒤로하고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, </a:t>
            </a:r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오히려 긍정적인 마음으로 미뤄두었던 책을 읽어 보는 것은 어떨까요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?</a:t>
            </a:r>
            <a:endParaRPr lang="ko-KR" altLang="en-US" sz="36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59230" y="4088590"/>
            <a:ext cx="9273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Cobook</a:t>
            </a:r>
            <a:r>
              <a:rPr lang="ko-KR" altLang="en-US" sz="60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이 당신의 독서 활동을 응원합니다</a:t>
            </a:r>
            <a:r>
              <a:rPr lang="en-US" altLang="ko-KR" sz="60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.</a:t>
            </a:r>
            <a:endParaRPr lang="ko-KR" altLang="en-US" sz="60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7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84501" y="3107815"/>
            <a:ext cx="22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감사합니다</a:t>
            </a:r>
            <a:endParaRPr lang="en-US" altLang="ko-KR" sz="3600" b="1" dirty="0">
              <a:solidFill>
                <a:srgbClr val="7C7C7C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15" name="직사각형 14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36" y="5709214"/>
            <a:ext cx="1730029" cy="5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시언, 언행불일치 甲 '다이어트는 내일부터' : VO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381" r="836" b="1342"/>
          <a:stretch/>
        </p:blipFill>
        <p:spPr bwMode="auto">
          <a:xfrm>
            <a:off x="3108933" y="2297143"/>
            <a:ext cx="5816380" cy="34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209311" y="869157"/>
            <a:ext cx="4604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[      ] </a:t>
            </a:r>
            <a:r>
              <a:rPr lang="ko-KR" altLang="en-US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한다 하고 하지 않는 것</a:t>
            </a:r>
            <a:r>
              <a:rPr lang="en-US" altLang="ko-KR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3126352" y="1615440"/>
            <a:ext cx="5798961" cy="2"/>
          </a:xfrm>
          <a:prstGeom prst="line">
            <a:avLst/>
          </a:prstGeom>
          <a:ln w="31750">
            <a:solidFill>
              <a:srgbClr val="9E8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5" y="884439"/>
            <a:ext cx="492366" cy="4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독서모임, 함께하는 공부를 제대로 하기 위해 필요한 것 | ㅍㅍㅅ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0" y="2137526"/>
            <a:ext cx="4700723" cy="39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4991" y="869157"/>
            <a:ext cx="4604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latin typeface="a고딕13" panose="02020600000000000000" pitchFamily="18" charset="-127"/>
                <a:ea typeface="a고딕13" panose="02020600000000000000" pitchFamily="18" charset="-127"/>
              </a:rPr>
              <a:t>독서한다 </a:t>
            </a:r>
            <a:r>
              <a:rPr lang="ko-KR" altLang="en-US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하고 하지 않는 것</a:t>
            </a:r>
            <a:r>
              <a:rPr lang="en-US" altLang="ko-KR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126352" y="1615440"/>
            <a:ext cx="5798961" cy="2"/>
          </a:xfrm>
          <a:prstGeom prst="line">
            <a:avLst/>
          </a:prstGeom>
          <a:ln w="31750">
            <a:solidFill>
              <a:srgbClr val="9E8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5" y="884439"/>
            <a:ext cx="492366" cy="4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완벽한 쇼케이스를 위한 책, 잡지 포토샵 PSD 소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72" y="-3176"/>
            <a:ext cx="12296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48410" y="1072131"/>
            <a:ext cx="4785231" cy="4136477"/>
            <a:chOff x="273151" y="443938"/>
            <a:chExt cx="5684050" cy="5429350"/>
          </a:xfrm>
        </p:grpSpPr>
        <p:sp>
          <p:nvSpPr>
            <p:cNvPr id="4" name="TextBox 3"/>
            <p:cNvSpPr txBox="1"/>
            <p:nvPr/>
          </p:nvSpPr>
          <p:spPr>
            <a:xfrm>
              <a:off x="1296124" y="443938"/>
              <a:ext cx="4289351" cy="484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지난해 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1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권 이상 책을 읽은 적이 있다</a:t>
              </a:r>
            </a:p>
          </p:txBody>
        </p:sp>
        <p:pic>
          <p:nvPicPr>
            <p:cNvPr id="5" name="그림 4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24" y="455717"/>
              <a:ext cx="419067" cy="46306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11357" y="3329594"/>
              <a:ext cx="368666" cy="2543694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9279" y="3533288"/>
              <a:ext cx="368666" cy="234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22900" y="3641288"/>
              <a:ext cx="368666" cy="2232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55208" y="3713288"/>
              <a:ext cx="368666" cy="216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41376" y="3821288"/>
              <a:ext cx="368666" cy="2052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61414" y="3929288"/>
              <a:ext cx="368666" cy="1944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97241" y="4073288"/>
              <a:ext cx="368666" cy="180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51389" y="4361288"/>
              <a:ext cx="368666" cy="1512000"/>
            </a:xfrm>
            <a:prstGeom prst="rect">
              <a:avLst/>
            </a:prstGeom>
            <a:solidFill>
              <a:srgbClr val="8B7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490464" y="4433288"/>
              <a:ext cx="368666" cy="144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3151" y="2960261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87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0023" y="1027841"/>
              <a:ext cx="4858610" cy="84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[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기준 단위 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%,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유럽과 미국은 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2007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년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한국은 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2010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년 기준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자료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: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한국 출판 연구소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0427" y="3166000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84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9583" y="3244669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82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7929" y="3327225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81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0025" y="3413404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79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62332" y="3534936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73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80664" y="3646178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71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17093" y="3883172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8B745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67</a:t>
              </a:r>
              <a:endParaRPr lang="ko-KR" altLang="en-US" sz="1600" b="1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48050" y="3982288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64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10246" y="1053937"/>
            <a:ext cx="4182365" cy="4539424"/>
            <a:chOff x="7100507" y="569236"/>
            <a:chExt cx="4678142" cy="5882142"/>
          </a:xfrm>
        </p:grpSpPr>
        <p:sp>
          <p:nvSpPr>
            <p:cNvPr id="26" name="TextBox 25"/>
            <p:cNvSpPr txBox="1"/>
            <p:nvPr/>
          </p:nvSpPr>
          <p:spPr>
            <a:xfrm>
              <a:off x="7477758" y="569236"/>
              <a:ext cx="4300891" cy="837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한국 성인 </a:t>
              </a:r>
              <a:r>
                <a:rPr lang="ko-KR" altLang="en-US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종이책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독서율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평균 독서량</a:t>
              </a:r>
            </a:p>
          </p:txBody>
        </p:sp>
        <p:pic>
          <p:nvPicPr>
            <p:cNvPr id="27" name="그림 26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507" y="602483"/>
              <a:ext cx="394621" cy="457155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7117820" y="3982287"/>
              <a:ext cx="1217128" cy="1888631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669530" y="4252504"/>
              <a:ext cx="1217128" cy="1618413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21240" y="4757195"/>
              <a:ext cx="1217128" cy="1136964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7644940" y="2255100"/>
              <a:ext cx="1633155" cy="630614"/>
            </a:xfrm>
            <a:prstGeom prst="line">
              <a:avLst/>
            </a:prstGeom>
            <a:ln w="76200" cap="rnd">
              <a:solidFill>
                <a:srgbClr val="8B7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9320254" y="2913728"/>
              <a:ext cx="1409478" cy="873825"/>
            </a:xfrm>
            <a:prstGeom prst="line">
              <a:avLst/>
            </a:prstGeom>
            <a:ln w="76200" cap="rnd">
              <a:solidFill>
                <a:srgbClr val="8B7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/>
            <p:cNvSpPr/>
            <p:nvPr/>
          </p:nvSpPr>
          <p:spPr>
            <a:xfrm>
              <a:off x="9248255" y="2836875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546384" y="2137441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10674985" y="3716338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066956" y="2279128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59.9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01414" y="1620774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65.3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489492" y="3182797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52.1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287532" y="5972801"/>
              <a:ext cx="860427" cy="478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2015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861306" y="5972802"/>
              <a:ext cx="81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2017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456343" y="5972802"/>
              <a:ext cx="81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2019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535424" y="1114266"/>
              <a:ext cx="1569660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자료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: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문화 체육 </a:t>
              </a:r>
              <a:r>
                <a:rPr lang="ko-KR" altLang="en-US" sz="1200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관광부</a:t>
              </a:r>
              <a:endPara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906548" y="3318558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9.1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02818" y="3528662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8.3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92859" y="3947603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6.1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00252" y="2403078"/>
            <a:ext cx="1088140" cy="400863"/>
          </a:xfrm>
          <a:prstGeom prst="rect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 flipV="1">
            <a:off x="9767136" y="2656232"/>
            <a:ext cx="291520" cy="256215"/>
          </a:xfrm>
          <a:prstGeom prst="triangle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9403227" y="2424714"/>
            <a:ext cx="109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독서율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(%)</a:t>
            </a:r>
            <a:endParaRPr lang="ko-KR" altLang="en-US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30705" y="2823474"/>
            <a:ext cx="1088140" cy="400863"/>
          </a:xfrm>
          <a:prstGeom prst="rect">
            <a:avLst/>
          </a:prstGeom>
          <a:solidFill>
            <a:srgbClr val="CAB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 flipV="1">
            <a:off x="6597589" y="3076628"/>
            <a:ext cx="291520" cy="256215"/>
          </a:xfrm>
          <a:prstGeom prst="triangle">
            <a:avLst/>
          </a:prstGeom>
          <a:solidFill>
            <a:srgbClr val="CAB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227511" y="2846550"/>
            <a:ext cx="109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독서량 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권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0669" y="5276586"/>
            <a:ext cx="570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3" panose="02020600000000000000" pitchFamily="18" charset="-127"/>
                <a:ea typeface="a고딕13" panose="02020600000000000000" pitchFamily="18" charset="-127"/>
              </a:rPr>
              <a:t>스웨덴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36931" y="5276586"/>
            <a:ext cx="688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네덜란드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13728" y="5276586"/>
            <a:ext cx="461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영국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30609" y="5276585"/>
            <a:ext cx="461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독일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68569" y="5276585"/>
            <a:ext cx="587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핀란드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56412" y="5275424"/>
            <a:ext cx="445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미국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30412" y="5266424"/>
            <a:ext cx="65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프랑스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35083" y="5266424"/>
            <a:ext cx="48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한국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297967" y="5275424"/>
            <a:ext cx="591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폴란드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3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40" y="1737360"/>
            <a:ext cx="9728200" cy="4539827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64" name="직사각형 63"/>
          <p:cNvSpPr/>
          <p:nvPr/>
        </p:nvSpPr>
        <p:spPr>
          <a:xfrm>
            <a:off x="2688102" y="722312"/>
            <a:ext cx="7216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그럼에도 불구하고 증가하고 있는 독서모임</a:t>
            </a:r>
            <a:endParaRPr lang="en-US" altLang="ko-KR" sz="38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06" y="461665"/>
            <a:ext cx="722312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책쟁이책리뷰] 성공한 리더는 독서가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2" y="0"/>
            <a:ext cx="61052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책모임 커뮤니티 [북크러쉬] _ 두번째 일러스트 작업 – Nice to meet y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69" y="0"/>
            <a:ext cx="6196330" cy="36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내서재 - 독서신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0" y="3621031"/>
            <a:ext cx="6217920" cy="3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-9292" y="0"/>
            <a:ext cx="12292732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15" y="2782188"/>
            <a:ext cx="3901626" cy="12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386" y="1348380"/>
            <a:ext cx="972448" cy="9724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1850" y="291063"/>
            <a:ext cx="1532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34441" y="344924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경쟁사 분석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87" y="2351414"/>
            <a:ext cx="10752393" cy="3592186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8641080" y="2132017"/>
            <a:ext cx="2918460" cy="4030980"/>
          </a:xfrm>
          <a:prstGeom prst="roundRect">
            <a:avLst>
              <a:gd name="adj" fmla="val 700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682990" y="1539767"/>
            <a:ext cx="1633341" cy="400863"/>
          </a:xfrm>
          <a:prstGeom prst="rect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16200000" flipH="1" flipV="1">
            <a:off x="10277155" y="1584806"/>
            <a:ext cx="186109" cy="324173"/>
          </a:xfrm>
          <a:prstGeom prst="triangle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867900" y="1557642"/>
            <a:ext cx="1413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새로운 서비스</a:t>
            </a:r>
            <a:endParaRPr lang="ko-KR" altLang="en-US" sz="1600" dirty="0">
              <a:solidFill>
                <a:schemeClr val="bg1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6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1469</Words>
  <Application>Microsoft Office PowerPoint</Application>
  <PresentationFormat>와이드스크린</PresentationFormat>
  <Paragraphs>281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a고딕14</vt:lpstr>
      <vt:lpstr>a고딕18</vt:lpstr>
      <vt:lpstr>a고딕19</vt:lpstr>
      <vt:lpstr>a별이빛나는밤M</vt:lpstr>
      <vt:lpstr>a옛날사진관5</vt:lpstr>
      <vt:lpstr>맑은 고딕</vt:lpstr>
      <vt:lpstr>a고딕13</vt:lpstr>
      <vt:lpstr>Arial</vt:lpstr>
      <vt:lpstr>a고딕15</vt:lpstr>
      <vt:lpstr>a고딕16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221</cp:revision>
  <dcterms:created xsi:type="dcterms:W3CDTF">2020-08-19T02:11:07Z</dcterms:created>
  <dcterms:modified xsi:type="dcterms:W3CDTF">2020-08-28T03:06:09Z</dcterms:modified>
</cp:coreProperties>
</file>